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708" r:id="rId1"/>
  </p:sldMasterIdLst>
  <p:sldIdLst>
    <p:sldId id="261" r:id="rId2"/>
    <p:sldId id="263" r:id="rId3"/>
    <p:sldId id="264" r:id="rId4"/>
    <p:sldId id="262" r:id="rId5"/>
    <p:sldId id="267" r:id="rId6"/>
    <p:sldId id="268" r:id="rId7"/>
    <p:sldId id="269" r:id="rId8"/>
    <p:sldId id="270" r:id="rId9"/>
    <p:sldId id="271" r:id="rId10"/>
    <p:sldId id="272" r:id="rId11"/>
    <p:sldId id="265" r:id="rId12"/>
    <p:sldId id="266" r:id="rId13"/>
    <p:sldId id="260" r:id="rId14"/>
    <p:sldId id="256" r:id="rId15"/>
    <p:sldId id="257" r:id="rId16"/>
    <p:sldId id="258" r:id="rId17"/>
    <p:sldId id="259" r:id="rId18"/>
    <p:sldId id="273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380"/>
    <p:restoredTop sz="94660"/>
  </p:normalViewPr>
  <p:slideViewPr>
    <p:cSldViewPr snapToGrid="0">
      <p:cViewPr varScale="1">
        <p:scale>
          <a:sx n="108" d="100"/>
          <a:sy n="108" d="100"/>
        </p:scale>
        <p:origin x="678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347A38E-A959-48F7-801E-68C418534347}" type="datetimeFigureOut">
              <a:rPr lang="he-IL" smtClean="0"/>
              <a:t>כ"ט/סיון/תשפ"ב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B1A98417-4AB0-4F95-A123-5A3FAD6B768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9415226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תמונה פנורמית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A38E-A959-48F7-801E-68C418534347}" type="datetimeFigureOut">
              <a:rPr lang="he-IL" smtClean="0"/>
              <a:t>כ"ט/סיון/תשפ"ב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98417-4AB0-4F95-A123-5A3FAD6B768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290039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כותרת ו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A38E-A959-48F7-801E-68C418534347}" type="datetimeFigureOut">
              <a:rPr lang="he-IL" smtClean="0"/>
              <a:t>כ"ט/סיון/תשפ"ב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98417-4AB0-4F95-A123-5A3FAD6B768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8180810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ציטוט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A38E-A959-48F7-801E-68C418534347}" type="datetimeFigureOut">
              <a:rPr lang="he-IL" smtClean="0"/>
              <a:t>כ"ט/סיון/תשפ"ב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98417-4AB0-4F95-A123-5A3FAD6B7688}" type="slidenum">
              <a:rPr lang="he-IL" smtClean="0"/>
              <a:t>‹#›</a:t>
            </a:fld>
            <a:endParaRPr lang="he-IL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457166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כרטיס ש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A38E-A959-48F7-801E-68C418534347}" type="datetimeFigureOut">
              <a:rPr lang="he-IL" smtClean="0"/>
              <a:t>כ"ט/סיון/תשפ"ב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98417-4AB0-4F95-A123-5A3FAD6B768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69625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עמודו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A38E-A959-48F7-801E-68C418534347}" type="datetimeFigureOut">
              <a:rPr lang="he-IL" smtClean="0"/>
              <a:t>כ"ט/סיון/תשפ"ב</a:t>
            </a:fld>
            <a:endParaRPr lang="he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98417-4AB0-4F95-A123-5A3FAD6B768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5119261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עמודת 3 תמונו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A38E-A959-48F7-801E-68C418534347}" type="datetimeFigureOut">
              <a:rPr lang="he-IL" smtClean="0"/>
              <a:t>כ"ט/סיון/תשפ"ב</a:t>
            </a:fld>
            <a:endParaRPr lang="he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98417-4AB0-4F95-A123-5A3FAD6B768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196110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A38E-A959-48F7-801E-68C418534347}" type="datetimeFigureOut">
              <a:rPr lang="he-IL" smtClean="0"/>
              <a:t>כ"ט/סיון/תשפ"ב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98417-4AB0-4F95-A123-5A3FAD6B768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2577067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A38E-A959-48F7-801E-68C418534347}" type="datetimeFigureOut">
              <a:rPr lang="he-IL" smtClean="0"/>
              <a:t>כ"ט/סיון/תשפ"ב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98417-4AB0-4F95-A123-5A3FAD6B768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870052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A38E-A959-48F7-801E-68C418534347}" type="datetimeFigureOut">
              <a:rPr lang="he-IL" smtClean="0"/>
              <a:t>כ"ט/סיון/תשפ"ב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98417-4AB0-4F95-A123-5A3FAD6B768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3051943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A38E-A959-48F7-801E-68C418534347}" type="datetimeFigureOut">
              <a:rPr lang="he-IL" smtClean="0"/>
              <a:t>כ"ט/סיון/תשפ"ב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98417-4AB0-4F95-A123-5A3FAD6B768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652294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A38E-A959-48F7-801E-68C418534347}" type="datetimeFigureOut">
              <a:rPr lang="he-IL" smtClean="0"/>
              <a:t>כ"ט/סיון/תשפ"ב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98417-4AB0-4F95-A123-5A3FAD6B768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463204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A38E-A959-48F7-801E-68C418534347}" type="datetimeFigureOut">
              <a:rPr lang="he-IL" smtClean="0"/>
              <a:t>כ"ט/סיון/תשפ"ב</a:t>
            </a:fld>
            <a:endParaRPr lang="he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98417-4AB0-4F95-A123-5A3FAD6B768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884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A38E-A959-48F7-801E-68C418534347}" type="datetimeFigureOut">
              <a:rPr lang="he-IL" smtClean="0"/>
              <a:t>כ"ט/סיון/תשפ"ב</a:t>
            </a:fld>
            <a:endParaRPr lang="he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98417-4AB0-4F95-A123-5A3FAD6B768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6361208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A38E-A959-48F7-801E-68C418534347}" type="datetimeFigureOut">
              <a:rPr lang="he-IL" smtClean="0"/>
              <a:t>כ"ט/סיון/תשפ"ב</a:t>
            </a:fld>
            <a:endParaRPr lang="he-I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98417-4AB0-4F95-A123-5A3FAD6B768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2411599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A38E-A959-48F7-801E-68C418534347}" type="datetimeFigureOut">
              <a:rPr lang="he-IL" smtClean="0"/>
              <a:t>כ"ט/סיון/תשפ"ב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98417-4AB0-4F95-A123-5A3FAD6B768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599999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A38E-A959-48F7-801E-68C418534347}" type="datetimeFigureOut">
              <a:rPr lang="he-IL" smtClean="0"/>
              <a:t>כ"ט/סיון/תשפ"ב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98417-4AB0-4F95-A123-5A3FAD6B768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443492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47A38E-A959-48F7-801E-68C418534347}" type="datetimeFigureOut">
              <a:rPr lang="he-IL" smtClean="0"/>
              <a:t>כ"ט/סיון/תשפ"ב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A98417-4AB0-4F95-A123-5A3FAD6B768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2707705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  <p:sldLayoutId id="2147483723" r:id="rId15"/>
    <p:sldLayoutId id="2147483724" r:id="rId16"/>
    <p:sldLayoutId id="2147483725" r:id="rId17"/>
  </p:sldLayoutIdLst>
  <p:txStyles>
    <p:titleStyle>
      <a:lvl1pPr algn="l" defTabSz="914400" rtl="1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4">
            <a:extLst>
              <a:ext uri="{FF2B5EF4-FFF2-40B4-BE49-F238E27FC236}">
                <a16:creationId xmlns:a16="http://schemas.microsoft.com/office/drawing/2014/main" id="{581165DE-C561-3D8F-2D07-94002557D2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2700" y="2181225"/>
            <a:ext cx="7086600" cy="44570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he-IL" sz="36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Collaboration In Artificial Intelligence</a:t>
            </a:r>
          </a:p>
          <a:p>
            <a:pPr marL="0" marR="0" lvl="0" indent="0" algn="ct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he-IL" sz="3600" b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ct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he-IL" sz="36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Automation</a:t>
            </a:r>
            <a:r>
              <a:rPr kumimoji="0" lang="en-US" altLang="he-IL" sz="36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of MA-STRIPS problem </a:t>
            </a:r>
          </a:p>
          <a:p>
            <a:pPr marL="0" marR="0" lvl="0" indent="0" algn="ct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he-IL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Gym – Model Problem</a:t>
            </a:r>
          </a:p>
          <a:p>
            <a:pPr marL="0" marR="0" lvl="0" indent="0" algn="ct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he-IL" sz="3600" b="1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ct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he-IL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Instructor: Prof. Roni Stein</a:t>
            </a:r>
          </a:p>
          <a:p>
            <a:pPr marL="0" marR="0" lvl="0" indent="0" algn="ct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he-IL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By: Gil Hatav, Netanel Prat</a:t>
            </a:r>
            <a:endParaRPr kumimoji="0" lang="en-US" altLang="he-IL" sz="20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ECFD135E-70E8-C5D2-51F5-8E0661910A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C22AAEBA-D475-755C-B88E-916C1072C3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7240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grpSp>
        <p:nvGrpSpPr>
          <p:cNvPr id="10" name="קבוצה 9">
            <a:extLst>
              <a:ext uri="{FF2B5EF4-FFF2-40B4-BE49-F238E27FC236}">
                <a16:creationId xmlns:a16="http://schemas.microsoft.com/office/drawing/2014/main" id="{E4108E09-6019-8AEE-54C4-D54D55B88869}"/>
              </a:ext>
            </a:extLst>
          </p:cNvPr>
          <p:cNvGrpSpPr/>
          <p:nvPr/>
        </p:nvGrpSpPr>
        <p:grpSpPr>
          <a:xfrm>
            <a:off x="3479869" y="439907"/>
            <a:ext cx="5232258" cy="1667108"/>
            <a:chOff x="3663168" y="403702"/>
            <a:chExt cx="5232258" cy="1667108"/>
          </a:xfrm>
        </p:grpSpPr>
        <p:pic>
          <p:nvPicPr>
            <p:cNvPr id="2058" name="Picture 10" descr="Publications &amp; Media Relations - University Graphic Materials, Logos, and  Standards">
              <a:extLst>
                <a:ext uri="{FF2B5EF4-FFF2-40B4-BE49-F238E27FC236}">
                  <a16:creationId xmlns:a16="http://schemas.microsoft.com/office/drawing/2014/main" id="{2B517229-C0F2-93C9-8EDC-5811582CDF0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18626" y="457200"/>
              <a:ext cx="4876800" cy="13096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תמונה 8">
              <a:extLst>
                <a:ext uri="{FF2B5EF4-FFF2-40B4-BE49-F238E27FC236}">
                  <a16:creationId xmlns:a16="http://schemas.microsoft.com/office/drawing/2014/main" id="{38B48B43-6CFE-C1B4-A1EF-5F39AE2DA15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63168" y="403702"/>
              <a:ext cx="1705213" cy="166710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306438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>
            <a:extLst>
              <a:ext uri="{FF2B5EF4-FFF2-40B4-BE49-F238E27FC236}">
                <a16:creationId xmlns:a16="http://schemas.microsoft.com/office/drawing/2014/main" id="{7D477DD1-E3C6-2CB4-D8E7-92E20E5AF4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2382" y="3101777"/>
            <a:ext cx="4667235" cy="1954552"/>
          </a:xfrm>
          <a:prstGeom prst="rect">
            <a:avLst/>
          </a:prstGeom>
        </p:spPr>
      </p:pic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3A4F4C02-9E31-A32A-70F2-AFC66DA20732}"/>
              </a:ext>
            </a:extLst>
          </p:cNvPr>
          <p:cNvSpPr txBox="1"/>
          <p:nvPr/>
        </p:nvSpPr>
        <p:spPr>
          <a:xfrm>
            <a:off x="4253882" y="1024063"/>
            <a:ext cx="3684233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b="1" dirty="0"/>
              <a:t>Goal</a:t>
            </a:r>
            <a:endParaRPr lang="he-IL" b="1" dirty="0"/>
          </a:p>
        </p:txBody>
      </p:sp>
    </p:spTree>
    <p:extLst>
      <p:ext uri="{BB962C8B-B14F-4D97-AF65-F5344CB8AC3E}">
        <p14:creationId xmlns:p14="http://schemas.microsoft.com/office/powerpoint/2010/main" val="15825068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>
            <a:extLst>
              <a:ext uri="{FF2B5EF4-FFF2-40B4-BE49-F238E27FC236}">
                <a16:creationId xmlns:a16="http://schemas.microsoft.com/office/drawing/2014/main" id="{ECFD135E-70E8-C5D2-51F5-8E0661910A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C22AAEBA-D475-755C-B88E-916C1072C3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7240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sp>
        <p:nvSpPr>
          <p:cNvPr id="11" name="Text Box 4">
            <a:extLst>
              <a:ext uri="{FF2B5EF4-FFF2-40B4-BE49-F238E27FC236}">
                <a16:creationId xmlns:a16="http://schemas.microsoft.com/office/drawing/2014/main" id="{AB05651A-412A-B83E-68F1-E6441E1891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8909" y="678872"/>
            <a:ext cx="11360728" cy="42195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he-IL" sz="2000" b="1" i="0" u="sng" strike="noStrike" cap="none" normalizeH="0" baseline="0" dirty="0">
                <a:ln>
                  <a:noFill/>
                </a:ln>
                <a:effectLst/>
              </a:rPr>
              <a:t>Our work:</a:t>
            </a:r>
          </a:p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he-IL" sz="2000" b="0" i="0" u="none" strike="noStrike" cap="none" normalizeH="0" baseline="0" dirty="0">
              <a:ln>
                <a:noFill/>
              </a:ln>
              <a:effectLst/>
            </a:endParaRPr>
          </a:p>
          <a:p>
            <a:pPr marL="342900" marR="0" lvl="0" indent="-34290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he-IL" sz="2000" b="0" i="0" u="none" strike="noStrike" cap="none" normalizeH="0" baseline="0" dirty="0">
                <a:ln>
                  <a:noFill/>
                </a:ln>
                <a:effectLst/>
              </a:rPr>
              <a:t>We have created a generic generator for the gym – model problem .</a:t>
            </a:r>
          </a:p>
          <a:p>
            <a:pPr marL="342900" marR="0" lvl="0" indent="-34290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he-IL" sz="2000" dirty="0"/>
              <a:t>We have created a generic template for the problem.</a:t>
            </a:r>
            <a:endParaRPr kumimoji="0" lang="en-US" altLang="he-IL" sz="2000" b="0" i="0" u="none" strike="noStrike" cap="none" normalizeH="0" baseline="0" dirty="0">
              <a:ln>
                <a:noFill/>
              </a:ln>
              <a:effectLst/>
            </a:endParaRPr>
          </a:p>
          <a:p>
            <a:pPr marL="342900" marR="0" lvl="0" indent="-34290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he-IL" sz="2000" dirty="0"/>
              <a:t>The generator generates the PDDL domain and problem files.</a:t>
            </a:r>
          </a:p>
          <a:p>
            <a:pPr marL="342900" marR="0" lvl="0" indent="-34290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he-IL" sz="2000" b="0" i="0" u="none" strike="noStrike" cap="none" normalizeH="0" baseline="0" dirty="0">
                <a:ln>
                  <a:noFill/>
                </a:ln>
                <a:effectLst/>
              </a:rPr>
              <a:t>The generator has 2 modes: </a:t>
            </a:r>
          </a:p>
          <a:p>
            <a:pPr marL="800100" lvl="1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he-IL" sz="2000" b="0" i="0" u="sng" strike="noStrike" cap="none" normalizeH="0" baseline="0" dirty="0">
                <a:ln>
                  <a:noFill/>
                </a:ln>
                <a:effectLst/>
              </a:rPr>
              <a:t>Fully automation</a:t>
            </a:r>
            <a:r>
              <a:rPr kumimoji="0" lang="en-US" altLang="he-IL" sz="2000" b="0" i="0" strike="noStrike" cap="none" normalizeH="0" baseline="0" dirty="0">
                <a:ln>
                  <a:noFill/>
                </a:ln>
                <a:effectLst/>
              </a:rPr>
              <a:t> -  </a:t>
            </a:r>
            <a:r>
              <a:rPr lang="en-US" altLang="he-IL" sz="2000" dirty="0"/>
              <a:t>according to given parameters (#agents, #min_CE, #max_CE, #min_SE, #max_SE).</a:t>
            </a:r>
          </a:p>
          <a:p>
            <a:pPr marL="800100" lvl="1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he-IL" sz="2000" b="0" i="0" u="sng" strike="noStrike" cap="none" normalizeH="0" baseline="0" dirty="0">
                <a:ln>
                  <a:noFill/>
                </a:ln>
                <a:effectLst/>
              </a:rPr>
              <a:t>Manual automation</a:t>
            </a:r>
            <a:r>
              <a:rPr kumimoji="0" lang="en-US" altLang="he-IL" sz="2000" b="0" i="0" strike="noStrike" cap="none" normalizeH="0" baseline="0" dirty="0">
                <a:ln>
                  <a:noFill/>
                </a:ln>
                <a:effectLst/>
              </a:rPr>
              <a:t> - creating</a:t>
            </a:r>
            <a:r>
              <a:rPr kumimoji="0" lang="en-US" altLang="he-IL" sz="2000" b="0" i="0" u="none" strike="noStrike" cap="none" normalizeH="0" baseline="0" dirty="0">
                <a:ln>
                  <a:noFill/>
                </a:ln>
                <a:effectLst/>
              </a:rPr>
              <a:t> by reading files.</a:t>
            </a:r>
          </a:p>
        </p:txBody>
      </p:sp>
    </p:spTree>
    <p:extLst>
      <p:ext uri="{BB962C8B-B14F-4D97-AF65-F5344CB8AC3E}">
        <p14:creationId xmlns:p14="http://schemas.microsoft.com/office/powerpoint/2010/main" val="9273919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>
            <a:extLst>
              <a:ext uri="{FF2B5EF4-FFF2-40B4-BE49-F238E27FC236}">
                <a16:creationId xmlns:a16="http://schemas.microsoft.com/office/drawing/2014/main" id="{ECFD135E-70E8-C5D2-51F5-8E0661910A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C22AAEBA-D475-755C-B88E-916C1072C3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7240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sp>
        <p:nvSpPr>
          <p:cNvPr id="11" name="Text Box 4">
            <a:extLst>
              <a:ext uri="{FF2B5EF4-FFF2-40B4-BE49-F238E27FC236}">
                <a16:creationId xmlns:a16="http://schemas.microsoft.com/office/drawing/2014/main" id="{AB05651A-412A-B83E-68F1-E6441E1891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8909" y="678872"/>
            <a:ext cx="1136072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he-IL" sz="2000" b="1" i="0" u="sng" strike="noStrike" cap="none" normalizeH="0" baseline="0" dirty="0" err="1">
                <a:ln>
                  <a:noFill/>
                </a:ln>
                <a:effectLst/>
              </a:rPr>
              <a:t>Illustraion</a:t>
            </a:r>
            <a:r>
              <a:rPr kumimoji="0" lang="en-US" altLang="he-IL" sz="2000" b="1" i="0" u="sng" strike="noStrike" cap="none" normalizeH="0" baseline="0" dirty="0">
                <a:ln>
                  <a:noFill/>
                </a:ln>
                <a:effectLst/>
              </a:rPr>
              <a:t>:</a:t>
            </a:r>
          </a:p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he-IL" sz="20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pic>
        <p:nvPicPr>
          <p:cNvPr id="2" name="video3986406887">
            <a:hlinkClick r:id="" action="ppaction://media"/>
            <a:extLst>
              <a:ext uri="{FF2B5EF4-FFF2-40B4-BE49-F238E27FC236}">
                <a16:creationId xmlns:a16="http://schemas.microsoft.com/office/drawing/2014/main" id="{1E49DEF8-8065-8D2F-C030-A327A466451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64602" y="1105088"/>
            <a:ext cx="8497302" cy="4779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852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00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9B313D0E-7488-BFBE-EF86-15ADFE78CBEF}"/>
              </a:ext>
            </a:extLst>
          </p:cNvPr>
          <p:cNvSpPr txBox="1"/>
          <p:nvPr/>
        </p:nvSpPr>
        <p:spPr>
          <a:xfrm>
            <a:off x="2948866" y="2828835"/>
            <a:ext cx="629426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7200" b="1" dirty="0"/>
              <a:t>Results</a:t>
            </a:r>
            <a:endParaRPr lang="he-IL" sz="7200" b="1" dirty="0"/>
          </a:p>
        </p:txBody>
      </p:sp>
    </p:spTree>
    <p:extLst>
      <p:ext uri="{BB962C8B-B14F-4D97-AF65-F5344CB8AC3E}">
        <p14:creationId xmlns:p14="http://schemas.microsoft.com/office/powerpoint/2010/main" val="24505917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>
            <a:extLst>
              <a:ext uri="{FF2B5EF4-FFF2-40B4-BE49-F238E27FC236}">
                <a16:creationId xmlns:a16="http://schemas.microsoft.com/office/drawing/2014/main" id="{77F7B365-21DD-F5F3-6BE5-1A1D6861ED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6159"/>
            <a:ext cx="12192000" cy="6305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587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6B9577FA-23A2-0D10-1C95-3BBF89624B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654"/>
            <a:ext cx="12192000" cy="6514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0463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8349BD17-6463-BCB9-4D47-201A1C73AE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5822"/>
            <a:ext cx="12192000" cy="6406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81124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F0431C10-F1AF-205C-C1E5-08221F7DC1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3919"/>
            <a:ext cx="12192000" cy="6330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7757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9B313D0E-7488-BFBE-EF86-15ADFE78CBEF}"/>
              </a:ext>
            </a:extLst>
          </p:cNvPr>
          <p:cNvSpPr txBox="1"/>
          <p:nvPr/>
        </p:nvSpPr>
        <p:spPr>
          <a:xfrm>
            <a:off x="2948866" y="2828835"/>
            <a:ext cx="629426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7200" b="1" dirty="0"/>
              <a:t>Questions</a:t>
            </a:r>
            <a:endParaRPr lang="he-IL" sz="7200" b="1" dirty="0"/>
          </a:p>
        </p:txBody>
      </p:sp>
    </p:spTree>
    <p:extLst>
      <p:ext uri="{BB962C8B-B14F-4D97-AF65-F5344CB8AC3E}">
        <p14:creationId xmlns:p14="http://schemas.microsoft.com/office/powerpoint/2010/main" val="19847187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>
            <a:extLst>
              <a:ext uri="{FF2B5EF4-FFF2-40B4-BE49-F238E27FC236}">
                <a16:creationId xmlns:a16="http://schemas.microsoft.com/office/drawing/2014/main" id="{ECFD135E-70E8-C5D2-51F5-8E0661910A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C22AAEBA-D475-755C-B88E-916C1072C3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7240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sp>
        <p:nvSpPr>
          <p:cNvPr id="11" name="Text Box 4">
            <a:extLst>
              <a:ext uri="{FF2B5EF4-FFF2-40B4-BE49-F238E27FC236}">
                <a16:creationId xmlns:a16="http://schemas.microsoft.com/office/drawing/2014/main" id="{AB05651A-412A-B83E-68F1-E6441E1891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37673" y="254000"/>
            <a:ext cx="11028217" cy="350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he-IL" sz="2000" b="1" i="0" u="none" strike="noStrike" cap="none" normalizeH="0" baseline="0" dirty="0">
                <a:ln>
                  <a:noFill/>
                </a:ln>
                <a:effectLst/>
              </a:rPr>
              <a:t>Introducing the problem:</a:t>
            </a:r>
          </a:p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he-IL" sz="2000" b="0" i="0" u="none" strike="noStrike" cap="none" normalizeH="0" baseline="0" dirty="0">
              <a:ln>
                <a:noFill/>
              </a:ln>
              <a:effectLst/>
            </a:endParaRPr>
          </a:p>
          <a:p>
            <a:pPr marL="342900" marR="0" lvl="0" indent="-34290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he-IL" sz="2000" dirty="0"/>
              <a:t>Creating </a:t>
            </a:r>
            <a:r>
              <a:rPr lang="en-US" altLang="he-IL" sz="2000" u="sng" dirty="0"/>
              <a:t>training programs</a:t>
            </a:r>
            <a:r>
              <a:rPr lang="en-US" altLang="he-IL" sz="2000" dirty="0"/>
              <a:t> for trainees that arrive to the gym.</a:t>
            </a:r>
          </a:p>
          <a:p>
            <a:pPr marL="342900" marR="0" lvl="0" indent="-34290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altLang="he-IL" sz="2000" dirty="0"/>
          </a:p>
          <a:p>
            <a:pPr marL="342900" marR="0" lvl="0" indent="-34290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he-IL" sz="2000" b="0" i="0" u="none" strike="noStrike" cap="none" normalizeH="0" baseline="0" dirty="0">
                <a:ln>
                  <a:noFill/>
                </a:ln>
                <a:effectLst/>
              </a:rPr>
              <a:t>We have number of trainees </a:t>
            </a:r>
            <a:r>
              <a:rPr kumimoji="0" lang="en-US" altLang="he-IL" sz="2000" b="0" i="0" u="none" strike="noStrike" cap="none" normalizeH="0" baseline="0">
                <a:ln>
                  <a:noFill/>
                </a:ln>
                <a:effectLst/>
              </a:rPr>
              <a:t>that want </a:t>
            </a:r>
            <a:r>
              <a:rPr kumimoji="0" lang="en-US" altLang="he-IL" sz="2000" b="0" i="0" u="none" strike="noStrike" cap="none" normalizeH="0" baseline="0" dirty="0">
                <a:ln>
                  <a:noFill/>
                </a:ln>
                <a:effectLst/>
              </a:rPr>
              <a:t>to train in the gym at specific time.</a:t>
            </a:r>
          </a:p>
          <a:p>
            <a:pPr marL="342900" marR="0" lvl="0" indent="-34290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he-IL" sz="2000" b="0" i="0" u="none" strike="noStrike" cap="none" normalizeH="0" baseline="0" dirty="0">
              <a:ln>
                <a:noFill/>
              </a:ln>
              <a:effectLst/>
            </a:endParaRPr>
          </a:p>
          <a:p>
            <a:pPr marL="342900" marR="0" lvl="0" indent="-34290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he-IL" sz="2000" dirty="0"/>
              <a:t>Each trainee has a </a:t>
            </a:r>
            <a:r>
              <a:rPr lang="en-US" altLang="he-IL" sz="2000" u="sng" dirty="0"/>
              <a:t>training program</a:t>
            </a:r>
            <a:r>
              <a:rPr lang="en-US" altLang="he-IL" sz="2000" dirty="0"/>
              <a:t> he wants to </a:t>
            </a:r>
            <a:r>
              <a:rPr lang="en-US" altLang="he-IL" sz="2000" u="sng" dirty="0"/>
              <a:t>achieve during the session.</a:t>
            </a:r>
          </a:p>
          <a:p>
            <a:pPr marL="342900" marR="0" lvl="0" indent="-34290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altLang="he-IL" sz="2000" dirty="0"/>
          </a:p>
          <a:p>
            <a:pPr marL="342900" marR="0" lvl="0" indent="-34290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he-IL" sz="2000" dirty="0"/>
              <a:t>In the gym there are </a:t>
            </a:r>
            <a:r>
              <a:rPr lang="en-US" altLang="he-IL" sz="2000" u="sng" dirty="0"/>
              <a:t>standalone exercises </a:t>
            </a:r>
            <a:r>
              <a:rPr lang="en-US" altLang="he-IL" sz="2000" dirty="0"/>
              <a:t>and </a:t>
            </a:r>
            <a:r>
              <a:rPr lang="en-US" altLang="he-IL" sz="2000" u="sng" dirty="0"/>
              <a:t>collaborative exercises.</a:t>
            </a:r>
          </a:p>
          <a:p>
            <a:pPr marL="342900" marR="0" lvl="0" indent="-34290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he-IL" sz="2000" b="0" i="0" u="none" strike="noStrike" cap="none" normalizeH="0" baseline="0" dirty="0">
              <a:ln>
                <a:noFill/>
              </a:ln>
              <a:effectLst/>
            </a:endParaRPr>
          </a:p>
          <a:p>
            <a:pPr marR="0" lvl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he-IL" sz="2800" dirty="0"/>
              <a:t>			</a:t>
            </a:r>
            <a:endParaRPr kumimoji="0" lang="en-US" altLang="he-IL" sz="20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pic>
        <p:nvPicPr>
          <p:cNvPr id="3074" name="Picture 2" descr="Gym GIF | Gfycat">
            <a:extLst>
              <a:ext uri="{FF2B5EF4-FFF2-40B4-BE49-F238E27FC236}">
                <a16:creationId xmlns:a16="http://schemas.microsoft.com/office/drawing/2014/main" id="{015CC53A-D714-5C52-2683-DAFAA72CB5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2714" y="4561175"/>
            <a:ext cx="3546571" cy="2042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81711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9B313D0E-7488-BFBE-EF86-15ADFE78CBEF}"/>
              </a:ext>
            </a:extLst>
          </p:cNvPr>
          <p:cNvSpPr txBox="1"/>
          <p:nvPr/>
        </p:nvSpPr>
        <p:spPr>
          <a:xfrm>
            <a:off x="849745" y="2074783"/>
            <a:ext cx="10492509" cy="215443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R="0" lvl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he-IL" sz="2800" dirty="0"/>
              <a:t>		     		   </a:t>
            </a:r>
            <a:r>
              <a:rPr lang="en-US" altLang="he-IL" sz="5400" dirty="0"/>
              <a:t>The Goal: </a:t>
            </a:r>
          </a:p>
          <a:p>
            <a:pPr marR="0" lvl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he-IL" sz="2400" dirty="0"/>
          </a:p>
          <a:p>
            <a:pPr marR="0" lvl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he-IL" sz="2800" dirty="0"/>
              <a:t>	    Plan the shortest </a:t>
            </a:r>
            <a:r>
              <a:rPr lang="en-US" altLang="he-IL" sz="2800" u="sng" dirty="0"/>
              <a:t>training program</a:t>
            </a:r>
            <a:r>
              <a:rPr lang="en-US" altLang="he-IL" sz="2800" dirty="0"/>
              <a:t> for </a:t>
            </a:r>
            <a:r>
              <a:rPr lang="en-US" altLang="he-IL" sz="2800" u="sng" dirty="0"/>
              <a:t>trainees</a:t>
            </a:r>
            <a:r>
              <a:rPr lang="en-US" altLang="he-IL" sz="2800" dirty="0"/>
              <a:t> as a </a:t>
            </a:r>
            <a:r>
              <a:rPr lang="en-US" altLang="he-IL" sz="2800" i="1" u="sng" dirty="0"/>
              <a:t>group</a:t>
            </a:r>
          </a:p>
          <a:p>
            <a:pPr marR="0" lvl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he-IL" sz="2800" i="1" dirty="0"/>
              <a:t>		while preserving </a:t>
            </a:r>
            <a:r>
              <a:rPr lang="en-US" altLang="he-IL" sz="2800" i="1" u="sng" dirty="0"/>
              <a:t>privacy</a:t>
            </a:r>
            <a:r>
              <a:rPr lang="en-US" altLang="he-IL" sz="2800" i="1" dirty="0"/>
              <a:t> of </a:t>
            </a:r>
            <a:r>
              <a:rPr lang="en-US" altLang="he-IL" sz="2800" i="1" u="sng" dirty="0"/>
              <a:t>trainee’s training program</a:t>
            </a:r>
            <a:endParaRPr kumimoji="0" lang="en-US" altLang="he-IL" sz="2800" b="0" i="1" u="sng" strike="noStrike" cap="none" normalizeH="0" baseline="0" dirty="0">
              <a:ln>
                <a:noFill/>
              </a:ln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833911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>
            <a:extLst>
              <a:ext uri="{FF2B5EF4-FFF2-40B4-BE49-F238E27FC236}">
                <a16:creationId xmlns:a16="http://schemas.microsoft.com/office/drawing/2014/main" id="{ECFD135E-70E8-C5D2-51F5-8E0661910A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C22AAEBA-D475-755C-B88E-916C1072C3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7240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 Box 4">
                <a:extLst>
                  <a:ext uri="{FF2B5EF4-FFF2-40B4-BE49-F238E27FC236}">
                    <a16:creationId xmlns:a16="http://schemas.microsoft.com/office/drawing/2014/main" id="{AB05651A-412A-B83E-68F1-E6441E18919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237673" y="457200"/>
                <a:ext cx="11028217" cy="421957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he-IL" sz="2000" b="1" i="0" u="sng" strike="noStrike" cap="none" normalizeH="0" baseline="0" dirty="0">
                    <a:ln>
                      <a:noFill/>
                    </a:ln>
                    <a:effectLst/>
                  </a:rPr>
                  <a:t>Formalizing the problem:</a:t>
                </a:r>
              </a:p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altLang="he-IL" sz="2000" b="0" i="0" u="none" strike="noStrike" cap="none" normalizeH="0" baseline="0" dirty="0">
                  <a:ln>
                    <a:noFill/>
                  </a:ln>
                  <a:effectLst/>
                </a:endParaRPr>
              </a:p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altLang="he-IL" sz="2000" dirty="0"/>
                  <a:t>Trainees: </a:t>
                </a:r>
                <a14:m>
                  <m:oMath xmlns:m="http://schemas.openxmlformats.org/officeDocument/2006/math">
                    <m:r>
                      <a:rPr lang="en-US" altLang="he-IL" sz="2000" b="0" i="1" smtClean="0">
                        <a:latin typeface="Cambria Math" panose="02040503050406030204" pitchFamily="18" charset="0"/>
                      </a:rPr>
                      <m:t>𝐴𝑔𝑒𝑛𝑡𝑠</m:t>
                    </m:r>
                    <m:r>
                      <a:rPr lang="en-US" altLang="he-IL" sz="20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|"/>
                        <m:ctrlPr>
                          <a:rPr lang="en-US" altLang="he-IL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he-IL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he-IL" sz="2000" b="0" i="1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he-IL" sz="20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altLang="he-IL" sz="20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r>
                      <a:rPr lang="en-US" altLang="he-IL" sz="20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he-IL" sz="2000" b="0" i="1" smtClean="0">
                        <a:latin typeface="Cambria Math" panose="02040503050406030204" pitchFamily="18" charset="0"/>
                      </a:rPr>
                      <m:t>∈[</m:t>
                    </m:r>
                    <m:r>
                      <a:rPr lang="en-US" altLang="he-IL" sz="2000" b="0" i="1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altLang="he-IL" sz="2000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he-IL" sz="2000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he-IL" sz="2000" b="0" i="1" smtClean="0">
                        <a:latin typeface="Cambria Math" panose="02040503050406030204" pitchFamily="18" charset="0"/>
                      </a:rPr>
                      <m:t>]}</m:t>
                    </m:r>
                  </m:oMath>
                </a14:m>
                <a:endParaRPr kumimoji="0" lang="en-US" altLang="he-IL" sz="2000" b="0" i="0" u="none" strike="noStrike" cap="none" normalizeH="0" baseline="0" dirty="0">
                  <a:ln>
                    <a:noFill/>
                  </a:ln>
                  <a:effectLst/>
                </a:endParaRPr>
              </a:p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altLang="he-IL" sz="2000" b="0" i="0" u="none" strike="noStrike" cap="none" normalizeH="0" baseline="0" dirty="0">
                  <a:ln>
                    <a:noFill/>
                  </a:ln>
                  <a:effectLst/>
                </a:endParaRPr>
              </a:p>
              <a:p>
                <a:pPr lvl="0" defTabSz="91440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he-IL" sz="2000" dirty="0"/>
                  <a:t>Collaborative Exercises : CE =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altLang="he-IL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nor/>
                          </m:rPr>
                          <a:rPr lang="en-US"/>
                          <m:t>′</m:t>
                        </m:r>
                        <m:r>
                          <m:rPr>
                            <m:nor/>
                          </m:rPr>
                          <a:rPr lang="en-US"/>
                          <m:t>Squat</m:t>
                        </m:r>
                        <m:r>
                          <m:rPr>
                            <m:nor/>
                          </m:rPr>
                          <a:rPr lang="en-US"/>
                          <m:t>′</m:t>
                        </m:r>
                        <m:r>
                          <m:rPr>
                            <m:nor/>
                          </m:rPr>
                          <a:rPr lang="en-US"/>
                          <m:t>, </m:t>
                        </m:r>
                        <m:r>
                          <m:rPr>
                            <m:nor/>
                          </m:rPr>
                          <a:rPr lang="en-US"/>
                          <m:t>′</m:t>
                        </m:r>
                        <m:r>
                          <m:rPr>
                            <m:nor/>
                          </m:rPr>
                          <a:rPr lang="en-US"/>
                          <m:t>Deadlift</m:t>
                        </m:r>
                        <m:r>
                          <m:rPr>
                            <m:nor/>
                          </m:rPr>
                          <a:rPr lang="en-US"/>
                          <m:t>′</m:t>
                        </m:r>
                        <m:r>
                          <m:rPr>
                            <m:nor/>
                          </m:rPr>
                          <a:rPr lang="en-US"/>
                          <m:t>, </m:t>
                        </m:r>
                        <m:r>
                          <m:rPr>
                            <m:nor/>
                          </m:rPr>
                          <a:rPr lang="en-US"/>
                          <m:t>′</m:t>
                        </m:r>
                        <m:r>
                          <m:rPr>
                            <m:nor/>
                          </m:rPr>
                          <a:rPr lang="en-US"/>
                          <m:t>BenchPress</m:t>
                        </m:r>
                        <m:r>
                          <m:rPr>
                            <m:nor/>
                          </m:rPr>
                          <a:rPr lang="en-US"/>
                          <m:t>′</m:t>
                        </m:r>
                        <m:r>
                          <m:rPr>
                            <m:nor/>
                          </m:rPr>
                          <a:rPr lang="en-US"/>
                          <m:t>, </m:t>
                        </m:r>
                        <m:r>
                          <m:rPr>
                            <m:nor/>
                          </m:rPr>
                          <a:rPr lang="en-US"/>
                          <m:t>′</m:t>
                        </m:r>
                        <m:r>
                          <m:rPr>
                            <m:nor/>
                          </m:rPr>
                          <a:rPr lang="en-US"/>
                          <m:t>Arms</m:t>
                        </m:r>
                        <m:r>
                          <m:rPr>
                            <m:nor/>
                          </m:rPr>
                          <a:rPr lang="en-US"/>
                          <m:t>_</m:t>
                        </m:r>
                        <m:r>
                          <m:rPr>
                            <m:nor/>
                          </m:rPr>
                          <a:rPr lang="en-US"/>
                          <m:t>SeatedInclineDumbbellCurl</m:t>
                        </m:r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’</m:t>
                        </m:r>
                        <m:r>
                          <m:rPr>
                            <m:nor/>
                          </m:rPr>
                          <a:rPr lang="en-US"/>
                          <m:t> </m:t>
                        </m:r>
                      </m:e>
                    </m:d>
                  </m:oMath>
                </a14:m>
                <a:endParaRPr lang="en-US" altLang="he-IL" sz="2000" b="0" dirty="0"/>
              </a:p>
              <a:p>
                <a:pPr lvl="0" defTabSz="91440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altLang="he-IL" sz="2000" b="0" dirty="0"/>
              </a:p>
              <a:p>
                <a:pPr lvl="0" defTabSz="91440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kumimoji="0" lang="en-US" altLang="he-IL" sz="2000" b="0" i="0" u="none" strike="noStrike" cap="none" normalizeH="0" baseline="0" dirty="0">
                    <a:ln>
                      <a:noFill/>
                    </a:ln>
                    <a:effectLst/>
                  </a:rPr>
                  <a:t>Standalone Exercises</a:t>
                </a:r>
                <a:r>
                  <a:rPr kumimoji="0" lang="en-US" altLang="he-IL" sz="2000" b="0" i="0" u="none" strike="noStrike" cap="none" normalizeH="0" dirty="0">
                    <a:ln>
                      <a:noFill/>
                    </a:ln>
                    <a:effectLst/>
                  </a:rPr>
                  <a:t> </a:t>
                </a:r>
                <a:r>
                  <a:rPr kumimoji="0" lang="en-US" altLang="he-IL" sz="2000" b="0" i="0" u="none" strike="noStrike" cap="none" normalizeH="0" baseline="0" dirty="0">
                    <a:ln>
                      <a:noFill/>
                    </a:ln>
                    <a:effectLst/>
                  </a:rPr>
                  <a:t>: SE = 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kumimoji="0" lang="en-US" altLang="he-IL" sz="2000" b="0" i="1" u="none" strike="noStrike" cap="none" normalizeH="0" baseline="0" smtClean="0">
                            <a:ln>
                              <a:noFill/>
                            </a:ln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nor/>
                          </m:rPr>
                          <a:rPr lang="en-US"/>
                          <m:t>′</m:t>
                        </m:r>
                        <m:r>
                          <m:rPr>
                            <m:nor/>
                          </m:rPr>
                          <a:rPr lang="en-US"/>
                          <m:t>Lunges</m:t>
                        </m:r>
                        <m:r>
                          <m:rPr>
                            <m:nor/>
                          </m:rPr>
                          <a:rPr lang="en-US"/>
                          <m:t>′</m:t>
                        </m:r>
                        <m:r>
                          <m:rPr>
                            <m:nor/>
                          </m:rPr>
                          <a:rPr lang="en-US"/>
                          <m:t>, </m:t>
                        </m:r>
                        <m:r>
                          <m:rPr>
                            <m:nor/>
                          </m:rPr>
                          <a:rPr lang="en-US"/>
                          <m:t>′</m:t>
                        </m:r>
                        <m:r>
                          <m:rPr>
                            <m:nor/>
                          </m:rPr>
                          <a:rPr lang="en-US"/>
                          <m:t>PushPress</m:t>
                        </m:r>
                        <m:r>
                          <m:rPr>
                            <m:nor/>
                          </m:rPr>
                          <a:rPr lang="en-US"/>
                          <m:t>′</m:t>
                        </m:r>
                        <m:r>
                          <m:rPr>
                            <m:nor/>
                          </m:rPr>
                          <a:rPr lang="en-US"/>
                          <m:t>, </m:t>
                        </m:r>
                        <m:r>
                          <m:rPr>
                            <m:nor/>
                          </m:rPr>
                          <a:rPr lang="en-US"/>
                          <m:t>′</m:t>
                        </m:r>
                        <m:r>
                          <m:rPr>
                            <m:nor/>
                          </m:rPr>
                          <a:rPr lang="en-US"/>
                          <m:t>PushUps</m:t>
                        </m:r>
                        <m:r>
                          <m:rPr>
                            <m:nor/>
                          </m:rPr>
                          <a:rPr lang="en-US"/>
                          <m:t>′</m:t>
                        </m:r>
                        <m:r>
                          <m:rPr>
                            <m:nor/>
                          </m:rPr>
                          <a:rPr lang="en-US"/>
                          <m:t>, </m:t>
                        </m:r>
                        <m:r>
                          <m:rPr>
                            <m:nor/>
                          </m:rPr>
                          <a:rPr lang="en-US"/>
                          <m:t>′</m:t>
                        </m:r>
                        <m:r>
                          <m:rPr>
                            <m:nor/>
                          </m:rPr>
                          <a:rPr lang="en-US"/>
                          <m:t>PullUps</m:t>
                        </m:r>
                        <m:r>
                          <m:rPr>
                            <m:nor/>
                          </m:rPr>
                          <a:rPr lang="en-US"/>
                          <m:t>′</m:t>
                        </m:r>
                        <m:r>
                          <m:rPr>
                            <m:nor/>
                          </m:rPr>
                          <a:rPr lang="en-US"/>
                          <m:t>, </m:t>
                        </m:r>
                        <m:r>
                          <m:rPr>
                            <m:nor/>
                          </m:rPr>
                          <a:rPr lang="en-US"/>
                          <m:t>′</m:t>
                        </m:r>
                        <m:r>
                          <m:rPr>
                            <m:nor/>
                          </m:rPr>
                          <a:rPr lang="en-US"/>
                          <m:t>Back</m:t>
                        </m:r>
                        <m:r>
                          <m:rPr>
                            <m:nor/>
                          </m:rPr>
                          <a:rPr lang="en-US"/>
                          <m:t>_</m:t>
                        </m:r>
                        <m:r>
                          <m:rPr>
                            <m:nor/>
                          </m:rPr>
                          <a:rPr lang="en-US"/>
                          <m:t>TBarR</m:t>
                        </m:r>
                        <m:r>
                          <m:rPr>
                            <m:nor/>
                          </m:rPr>
                          <a:rPr lang="en-US"/>
                          <m:t>′</m:t>
                        </m:r>
                        <m:r>
                          <m:rPr>
                            <m:nor/>
                          </m:rPr>
                          <a:rPr lang="en-US"/>
                          <m:t>Back</m:t>
                        </m:r>
                        <m:r>
                          <m:rPr>
                            <m:nor/>
                          </m:rPr>
                          <a:rPr lang="en-US"/>
                          <m:t>_</m:t>
                        </m:r>
                        <m:r>
                          <m:rPr>
                            <m:nor/>
                          </m:rPr>
                          <a:rPr lang="en-US"/>
                          <m:t>30</m:t>
                        </m:r>
                        <m:r>
                          <m:rPr>
                            <m:nor/>
                          </m:rPr>
                          <a:rPr lang="en-US"/>
                          <m:t>DegreeLatPulldown</m:t>
                        </m:r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’</m:t>
                        </m:r>
                        <m:r>
                          <m:rPr>
                            <m:nor/>
                          </m:rPr>
                          <a:rPr lang="en-US"/>
                          <m:t> </m:t>
                        </m:r>
                      </m:e>
                    </m:d>
                  </m:oMath>
                </a14:m>
                <a:endParaRPr kumimoji="0" lang="en-US" altLang="he-IL" sz="2000" b="0" i="0" u="none" strike="noStrike" cap="none" normalizeH="0" baseline="0" dirty="0">
                  <a:ln>
                    <a:noFill/>
                  </a:ln>
                  <a:effectLst/>
                </a:endParaRPr>
              </a:p>
              <a:p>
                <a:pPr lvl="0" defTabSz="91440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kumimoji="0" lang="en-US" altLang="he-IL" sz="2000" b="0" i="0" u="none" strike="noStrike" cap="none" normalizeH="0" baseline="0" dirty="0">
                  <a:ln>
                    <a:noFill/>
                  </a:ln>
                  <a:effectLst/>
                </a:endParaRPr>
              </a:p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he-IL" sz="2000" b="0" i="0" u="none" strike="noStrike" cap="none" normalizeH="0" baseline="0" dirty="0">
                    <a:ln>
                      <a:noFill/>
                    </a:ln>
                    <a:effectLst/>
                  </a:rPr>
                  <a:t>Training Program: </a:t>
                </a:r>
                <a14:m>
                  <m:oMath xmlns:m="http://schemas.openxmlformats.org/officeDocument/2006/math">
                    <m:r>
                      <a:rPr kumimoji="0" lang="en-US" altLang="he-IL" sz="2000" b="0" i="1" u="none" strike="noStrike" cap="none" normalizeH="0" baseline="0" smtClean="0">
                        <a:ln>
                          <a:noFill/>
                        </a:ln>
                        <a:effectLst/>
                        <a:latin typeface="Cambria Math" panose="02040503050406030204" pitchFamily="18" charset="0"/>
                      </a:rPr>
                      <m:t>𝑇𝑅</m:t>
                    </m:r>
                    <m:r>
                      <a:rPr kumimoji="0" lang="en-US" altLang="he-IL" sz="2000" b="0" i="1" u="none" strike="noStrike" cap="none" normalizeH="0" baseline="0" smtClean="0">
                        <a:ln>
                          <a:noFill/>
                        </a:ln>
                        <a:effectLst/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|"/>
                        <m:ctrlPr>
                          <a:rPr kumimoji="0" lang="en-US" altLang="he-IL" sz="2000" b="0" i="1" u="none" strike="noStrike" cap="none" normalizeH="0" baseline="0" smtClean="0">
                            <a:ln>
                              <a:noFill/>
                            </a:ln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kumimoji="0" lang="en-US" altLang="he-IL" sz="2000" b="0" i="1" u="none" strike="noStrike" cap="none" normalizeH="0" baseline="0" smtClean="0">
                            <a:ln>
                              <a:noFill/>
                            </a:ln>
                            <a:effectLst/>
                            <a:latin typeface="Cambria Math" panose="02040503050406030204" pitchFamily="18" charset="0"/>
                          </a:rPr>
                          <m:t>𝑇</m:t>
                        </m:r>
                        <m:sSub>
                          <m:sSubPr>
                            <m:ctrlPr>
                              <a:rPr kumimoji="0" lang="en-US" altLang="he-IL" sz="2000" b="0" i="1" u="none" strike="noStrike" cap="none" normalizeH="0" baseline="0" smtClean="0">
                                <a:ln>
                                  <a:noFill/>
                                </a:ln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0" lang="en-US" altLang="he-IL" sz="2000" b="0" i="1" u="none" strike="noStrike" cap="none" normalizeH="0" baseline="0" smtClean="0">
                                <a:ln>
                                  <a:noFill/>
                                </a:ln>
                                <a:effectLst/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kumimoji="0" lang="en-US" altLang="he-IL" sz="2000" b="0" i="1" u="none" strike="noStrike" cap="none" normalizeH="0" baseline="0" smtClean="0">
                                <a:ln>
                                  <a:noFill/>
                                </a:ln>
                                <a:effectLst/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kumimoji="0" lang="en-US" altLang="he-IL" sz="2000" b="0" i="1" u="none" strike="noStrike" cap="none" normalizeH="0" baseline="0" smtClean="0">
                            <a:ln>
                              <a:noFill/>
                            </a:ln>
                            <a:effectLst/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r>
                      <a:rPr kumimoji="0" lang="en-US" altLang="he-IL" sz="2000" b="0" i="1" u="none" strike="noStrike" cap="none" normalizeH="0" baseline="0" smtClean="0">
                        <a:ln>
                          <a:noFill/>
                        </a:ln>
                        <a:effectLst/>
                        <a:latin typeface="Cambria Math" panose="02040503050406030204" pitchFamily="18" charset="0"/>
                      </a:rPr>
                      <m:t> </m:t>
                    </m:r>
                    <m:r>
                      <a:rPr kumimoji="0" lang="en-US" altLang="he-IL" sz="2000" b="0" i="1" u="none" strike="noStrike" cap="none" normalizeH="0" baseline="0" smtClean="0">
                        <a:ln>
                          <a:noFill/>
                        </a:ln>
                        <a:effectLst/>
                        <a:latin typeface="Cambria Math" panose="02040503050406030204" pitchFamily="18" charset="0"/>
                      </a:rPr>
                      <m:t>𝑖</m:t>
                    </m:r>
                    <m:r>
                      <a:rPr kumimoji="0" lang="en-US" altLang="he-IL" sz="2000" b="0" i="1" u="none" strike="noStrike" cap="none" normalizeH="0" baseline="0" smtClean="0">
                        <a:ln>
                          <a:noFill/>
                        </a:ln>
                        <a:effectLst/>
                        <a:latin typeface="Cambria Math" panose="02040503050406030204" pitchFamily="18" charset="0"/>
                      </a:rPr>
                      <m:t>∈</m:t>
                    </m:r>
                    <m:d>
                      <m:dPr>
                        <m:begChr m:val="["/>
                        <m:endChr m:val="]"/>
                        <m:ctrlPr>
                          <a:rPr kumimoji="0" lang="en-US" altLang="he-IL" sz="2000" b="0" i="1" u="none" strike="noStrike" cap="none" normalizeH="0" baseline="0" smtClean="0">
                            <a:ln>
                              <a:noFill/>
                            </a:ln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kumimoji="0" lang="en-US" altLang="he-IL" sz="2000" b="0" i="1" u="none" strike="noStrike" cap="none" normalizeH="0" baseline="0" smtClean="0">
                            <a:ln>
                              <a:noFill/>
                            </a:ln>
                            <a:effectLst/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kumimoji="0" lang="en-US" altLang="he-IL" sz="2000" b="0" i="1" u="none" strike="noStrike" cap="none" normalizeH="0" baseline="0" smtClean="0">
                            <a:ln>
                              <a:noFill/>
                            </a:ln>
                            <a:effectLst/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kumimoji="0" lang="en-US" altLang="he-IL" sz="2000" b="0" i="1" u="none" strike="noStrike" cap="none" normalizeH="0" baseline="0" smtClean="0">
                            <a:ln>
                              <a:noFill/>
                            </a:ln>
                            <a:effectLst/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kumimoji="0" lang="en-US" altLang="he-IL" sz="2000" b="0" i="1" u="none" strike="noStrike" cap="none" normalizeH="0" baseline="0" smtClean="0">
                        <a:ln>
                          <a:noFill/>
                        </a:ln>
                        <a:effectLst/>
                        <a:latin typeface="Cambria Math" panose="02040503050406030204" pitchFamily="18" charset="0"/>
                      </a:rPr>
                      <m:t> </m:t>
                    </m:r>
                    <m:r>
                      <a:rPr kumimoji="0" lang="en-US" altLang="he-IL" sz="2000" b="0" i="1" u="none" strike="noStrike" cap="none" normalizeH="0" baseline="0" smtClean="0">
                        <a:ln>
                          <a:noFill/>
                        </a:ln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∧</m:t>
                    </m:r>
                    <m:r>
                      <a:rPr kumimoji="0" lang="en-US" altLang="he-IL" sz="2000" b="0" i="1" u="none" strike="noStrike" cap="none" normalizeH="0" baseline="0" smtClean="0">
                        <a:ln>
                          <a:noFill/>
                        </a:ln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</m:t>
                    </m:r>
                    <m:sSub>
                      <m:sSubPr>
                        <m:ctrlPr>
                          <a:rPr kumimoji="0" lang="en-US" altLang="he-IL" sz="2000" b="0" i="1" u="none" strike="noStrike" cap="none" normalizeH="0" baseline="0" smtClean="0">
                            <a:ln>
                              <a:noFill/>
                            </a:ln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0" lang="en-US" altLang="he-IL" sz="2000" b="0" i="1" u="none" strike="noStrike" cap="none" normalizeH="0" baseline="0" smtClean="0">
                            <a:ln>
                              <a:noFill/>
                            </a:ln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kumimoji="0" lang="en-US" altLang="he-IL" sz="2000" b="0" i="1" u="none" strike="noStrike" cap="none" normalizeH="0" baseline="0" smtClean="0">
                            <a:ln>
                              <a:noFill/>
                            </a:ln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kumimoji="0" lang="en-US" altLang="he-IL" sz="2000" b="0" i="1" u="none" strike="noStrike" cap="none" normalizeH="0" baseline="0" smtClean="0">
                        <a:ln>
                          <a:noFill/>
                        </a:ln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⊆</m:t>
                    </m:r>
                    <m:r>
                      <a:rPr kumimoji="0" lang="en-US" altLang="he-IL" sz="2000" b="0" i="1" u="none" strike="noStrike" cap="none" normalizeH="0" baseline="0" smtClean="0">
                        <a:ln>
                          <a:noFill/>
                        </a:ln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𝐶𝐸</m:t>
                    </m:r>
                    <m:r>
                      <a:rPr kumimoji="0" lang="en-US" altLang="he-IL" sz="2000" b="0" i="1" u="none" strike="noStrike" cap="none" normalizeH="0" baseline="0" smtClean="0">
                        <a:ln>
                          <a:noFill/>
                        </a:ln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∪</m:t>
                    </m:r>
                    <m:r>
                      <a:rPr kumimoji="0" lang="en-US" altLang="he-IL" sz="2000" b="0" i="1" u="none" strike="noStrike" cap="none" normalizeH="0" baseline="0" smtClean="0">
                        <a:ln>
                          <a:noFill/>
                        </a:ln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𝑆𝐸</m:t>
                    </m:r>
                    <m:r>
                      <a:rPr kumimoji="0" lang="en-US" altLang="he-IL" sz="2000" b="0" i="1" u="none" strike="noStrike" cap="none" normalizeH="0" baseline="0" smtClean="0">
                        <a:ln>
                          <a:noFill/>
                        </a:ln>
                        <a:effectLst/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kumimoji="0" lang="en-US" altLang="he-IL" sz="2000" b="0" i="0" u="none" strike="noStrike" cap="none" normalizeH="0" baseline="0" dirty="0">
                  <a:ln>
                    <a:noFill/>
                  </a:ln>
                  <a:effectLst/>
                </a:endParaRPr>
              </a:p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altLang="he-IL" sz="2000" dirty="0"/>
              </a:p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he-IL" sz="2000" b="0" i="0" u="none" strike="noStrike" cap="none" normalizeH="0" baseline="0" dirty="0">
                    <a:ln>
                      <a:noFill/>
                    </a:ln>
                    <a:effectLst/>
                  </a:rPr>
                  <a:t>Objective Function: MakeSpan</a:t>
                </a:r>
              </a:p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altLang="he-IL" sz="2000" b="0" i="0" u="none" strike="noStrike" cap="none" normalizeH="0" baseline="0" dirty="0">
                  <a:ln>
                    <a:noFill/>
                  </a:ln>
                  <a:effectLst/>
                </a:endParaRPr>
              </a:p>
            </p:txBody>
          </p:sp>
        </mc:Choice>
        <mc:Fallback xmlns="">
          <p:sp>
            <p:nvSpPr>
              <p:cNvPr id="11" name="Text Box 4">
                <a:extLst>
                  <a:ext uri="{FF2B5EF4-FFF2-40B4-BE49-F238E27FC236}">
                    <a16:creationId xmlns:a16="http://schemas.microsoft.com/office/drawing/2014/main" id="{AB05651A-412A-B83E-68F1-E6441E18919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237673" y="457200"/>
                <a:ext cx="11028217" cy="4219576"/>
              </a:xfrm>
              <a:prstGeom prst="rect">
                <a:avLst/>
              </a:prstGeom>
              <a:blipFill>
                <a:blip r:embed="rId2"/>
                <a:stretch>
                  <a:fillRect l="-553" t="-723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56258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F40E264B-56C2-27F7-510E-27AE255F5D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9389" y="3675114"/>
            <a:ext cx="6773220" cy="2810267"/>
          </a:xfrm>
          <a:prstGeom prst="rect">
            <a:avLst/>
          </a:prstGeom>
        </p:spPr>
      </p:pic>
      <p:pic>
        <p:nvPicPr>
          <p:cNvPr id="6" name="תמונה 5">
            <a:extLst>
              <a:ext uri="{FF2B5EF4-FFF2-40B4-BE49-F238E27FC236}">
                <a16:creationId xmlns:a16="http://schemas.microsoft.com/office/drawing/2014/main" id="{9A805D75-DEE7-D982-9634-4F28BDA107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2413" y="1923840"/>
            <a:ext cx="9107171" cy="1505160"/>
          </a:xfrm>
          <a:prstGeom prst="rect">
            <a:avLst/>
          </a:prstGeom>
        </p:spPr>
      </p:pic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074A63F6-521D-A1B0-353C-FF890DCD8C26}"/>
              </a:ext>
            </a:extLst>
          </p:cNvPr>
          <p:cNvSpPr txBox="1"/>
          <p:nvPr/>
        </p:nvSpPr>
        <p:spPr>
          <a:xfrm>
            <a:off x="4253881" y="464770"/>
            <a:ext cx="3684233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b="1" dirty="0"/>
              <a:t>Types &amp; Predicates</a:t>
            </a:r>
            <a:endParaRPr lang="he-IL" b="1" dirty="0"/>
          </a:p>
        </p:txBody>
      </p:sp>
    </p:spTree>
    <p:extLst>
      <p:ext uri="{BB962C8B-B14F-4D97-AF65-F5344CB8AC3E}">
        <p14:creationId xmlns:p14="http://schemas.microsoft.com/office/powerpoint/2010/main" val="11479639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>
            <a:extLst>
              <a:ext uri="{FF2B5EF4-FFF2-40B4-BE49-F238E27FC236}">
                <a16:creationId xmlns:a16="http://schemas.microsoft.com/office/drawing/2014/main" id="{4CE80A34-649C-40AD-0242-77757B5F29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8969" y="1393794"/>
            <a:ext cx="4614061" cy="5016743"/>
          </a:xfrm>
          <a:prstGeom prst="rect">
            <a:avLst/>
          </a:prstGeom>
        </p:spPr>
      </p:pic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D9AF6EB3-4545-C833-0CB7-0EF953D1BA1D}"/>
              </a:ext>
            </a:extLst>
          </p:cNvPr>
          <p:cNvSpPr txBox="1"/>
          <p:nvPr/>
        </p:nvSpPr>
        <p:spPr>
          <a:xfrm>
            <a:off x="4253881" y="464770"/>
            <a:ext cx="3684233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b="1" dirty="0"/>
              <a:t>Actions</a:t>
            </a:r>
            <a:endParaRPr lang="he-IL" b="1" dirty="0"/>
          </a:p>
        </p:txBody>
      </p:sp>
    </p:spTree>
    <p:extLst>
      <p:ext uri="{BB962C8B-B14F-4D97-AF65-F5344CB8AC3E}">
        <p14:creationId xmlns:p14="http://schemas.microsoft.com/office/powerpoint/2010/main" val="36918541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331C5C21-89B3-A5D7-B461-76EE5B3DDC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3912" y="1845607"/>
            <a:ext cx="5184175" cy="4391935"/>
          </a:xfrm>
          <a:prstGeom prst="rect">
            <a:avLst/>
          </a:prstGeom>
        </p:spPr>
      </p:pic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E666F26F-1CCD-46ED-CD4A-EB8BA561F4B9}"/>
              </a:ext>
            </a:extLst>
          </p:cNvPr>
          <p:cNvSpPr txBox="1"/>
          <p:nvPr/>
        </p:nvSpPr>
        <p:spPr>
          <a:xfrm>
            <a:off x="4253882" y="435792"/>
            <a:ext cx="3684233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b="1" dirty="0"/>
              <a:t>Actions</a:t>
            </a:r>
            <a:endParaRPr lang="he-IL" b="1" dirty="0"/>
          </a:p>
        </p:txBody>
      </p:sp>
    </p:spTree>
    <p:extLst>
      <p:ext uri="{BB962C8B-B14F-4D97-AF65-F5344CB8AC3E}">
        <p14:creationId xmlns:p14="http://schemas.microsoft.com/office/powerpoint/2010/main" val="36945277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>
            <a:extLst>
              <a:ext uri="{FF2B5EF4-FFF2-40B4-BE49-F238E27FC236}">
                <a16:creationId xmlns:a16="http://schemas.microsoft.com/office/drawing/2014/main" id="{A6DAF329-50B2-3477-A5EE-62C20FAF6B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6503" y="2061075"/>
            <a:ext cx="5978994" cy="4218262"/>
          </a:xfrm>
          <a:prstGeom prst="rect">
            <a:avLst/>
          </a:prstGeom>
        </p:spPr>
      </p:pic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A447F001-7980-017E-6A0A-3CD1FE94E3EA}"/>
              </a:ext>
            </a:extLst>
          </p:cNvPr>
          <p:cNvSpPr txBox="1"/>
          <p:nvPr/>
        </p:nvSpPr>
        <p:spPr>
          <a:xfrm>
            <a:off x="4253881" y="464770"/>
            <a:ext cx="3684233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b="1" dirty="0"/>
              <a:t>Actions</a:t>
            </a:r>
            <a:endParaRPr lang="he-IL" b="1" dirty="0"/>
          </a:p>
        </p:txBody>
      </p:sp>
    </p:spTree>
    <p:extLst>
      <p:ext uri="{BB962C8B-B14F-4D97-AF65-F5344CB8AC3E}">
        <p14:creationId xmlns:p14="http://schemas.microsoft.com/office/powerpoint/2010/main" val="3331746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4A85EB82-145F-C50E-7A7A-E7CEE143DE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7180" y="1339324"/>
            <a:ext cx="5477639" cy="5315692"/>
          </a:xfrm>
          <a:prstGeom prst="rect">
            <a:avLst/>
          </a:prstGeom>
        </p:spPr>
      </p:pic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199286D1-290F-0A31-1595-665EBC81538D}"/>
              </a:ext>
            </a:extLst>
          </p:cNvPr>
          <p:cNvSpPr txBox="1"/>
          <p:nvPr/>
        </p:nvSpPr>
        <p:spPr>
          <a:xfrm>
            <a:off x="4253881" y="464770"/>
            <a:ext cx="3684233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b="1" dirty="0"/>
              <a:t>Init</a:t>
            </a:r>
            <a:endParaRPr lang="he-IL" b="1" dirty="0"/>
          </a:p>
        </p:txBody>
      </p:sp>
    </p:spTree>
    <p:extLst>
      <p:ext uri="{BB962C8B-B14F-4D97-AF65-F5344CB8AC3E}">
        <p14:creationId xmlns:p14="http://schemas.microsoft.com/office/powerpoint/2010/main" val="376653862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מעגל">
  <a:themeElements>
    <a:clrScheme name="כחול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מעגל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מעגל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TM04033919[[fn=מעגל]]</Template>
  <TotalTime>196</TotalTime>
  <Words>255</Words>
  <Application>Microsoft Office PowerPoint</Application>
  <PresentationFormat>מסך רחב</PresentationFormat>
  <Paragraphs>50</Paragraphs>
  <Slides>18</Slides>
  <Notes>0</Notes>
  <HiddenSlides>0</HiddenSlides>
  <MMClips>1</MMClips>
  <ScaleCrop>false</ScaleCrop>
  <HeadingPairs>
    <vt:vector size="6" baseType="variant">
      <vt:variant>
        <vt:lpstr>גופנים בשימוש</vt:lpstr>
      </vt:variant>
      <vt:variant>
        <vt:i4>4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18</vt:i4>
      </vt:variant>
    </vt:vector>
  </HeadingPairs>
  <TitlesOfParts>
    <vt:vector size="23" baseType="lpstr">
      <vt:lpstr>Arial</vt:lpstr>
      <vt:lpstr>Cambria Math</vt:lpstr>
      <vt:lpstr>Times New Roman</vt:lpstr>
      <vt:lpstr>Tw Cen MT</vt:lpstr>
      <vt:lpstr>מעגל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PowerPoint‏</dc:title>
  <dc:creator>netanel prat</dc:creator>
  <cp:lastModifiedBy>Gil Hatav</cp:lastModifiedBy>
  <cp:revision>20</cp:revision>
  <dcterms:created xsi:type="dcterms:W3CDTF">2022-06-27T12:16:54Z</dcterms:created>
  <dcterms:modified xsi:type="dcterms:W3CDTF">2022-06-28T10:36:58Z</dcterms:modified>
</cp:coreProperties>
</file>

<file path=docProps/thumbnail.jpeg>
</file>